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9" r:id="rId4"/>
  </p:sldMasterIdLst>
  <p:notesMasterIdLst>
    <p:notesMasterId r:id="rId14"/>
  </p:notesMasterIdLst>
  <p:handoutMasterIdLst>
    <p:handoutMasterId r:id="rId15"/>
  </p:handoutMasterIdLst>
  <p:sldIdLst>
    <p:sldId id="256" r:id="rId5"/>
    <p:sldId id="429" r:id="rId6"/>
    <p:sldId id="430" r:id="rId7"/>
    <p:sldId id="426" r:id="rId8"/>
    <p:sldId id="428" r:id="rId9"/>
    <p:sldId id="434" r:id="rId10"/>
    <p:sldId id="432" r:id="rId11"/>
    <p:sldId id="427" r:id="rId12"/>
    <p:sldId id="431" r:id="rId13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as Dolezal" initials="" lastIdx="1" clrIdx="0"/>
  <p:cmAuthor id="1" name="Tomáš Mlčoch" initials="tM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771" autoAdjust="0"/>
  </p:normalViewPr>
  <p:slideViewPr>
    <p:cSldViewPr>
      <p:cViewPr>
        <p:scale>
          <a:sx n="94" d="100"/>
          <a:sy n="94" d="100"/>
        </p:scale>
        <p:origin x="-2592" y="-4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F2635BC-28A4-430F-AD67-C387B1B2CC41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F7DDAB5-FF50-4A3C-9512-234F4C0B29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237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7C5C4F9-FABC-49FC-832C-CFDF86934FAC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F55DA60-0141-46C2-8585-C8FFA63A30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8115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55DA60-0141-46C2-8585-C8FFA63A30A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526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jpe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jpe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060E2-84DC-4831-910F-9966AAF28656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F8E10-51FA-44A0-994A-3565FBEF81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3CB6C-71FC-429A-9BBA-CB2FBD9A6320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23A8E-10BC-49ED-B99C-D102B80B43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FEBD8-2B4A-4A39-8BF7-0D482FF13B7E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4C81-0007-4975-8D4C-D8419109F5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abel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sv-SE" noProof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43BC239-21B5-4B63-8AFE-02C813744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B33F3-4A88-4B44-9717-9B9222629871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16CE9-6E9C-42FB-BEA5-A65D811CA0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B8FF6-A912-49D1-8777-E18C4A32D347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16F9B-556A-426C-8546-CA5ACC2DB5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BF940-26B7-4D61-A823-96E15277F28D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9026E-8D0B-4390-B367-FDA149AF66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E105-451E-43A0-96EC-05F567E1D765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5A3FB-4E0B-4A8B-A6CD-8213610086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9CA55-1851-4C7B-911C-4882107E39BF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61AB-F5FF-411A-8647-1028C99CAC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9EAF6-5DEB-4B76-A041-6A5BC4180CAC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1731C-444F-43DC-96D1-A2FFA05640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2D7FA-7309-42BF-8C24-7B40E49225E8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5FE1F-3479-4299-9F0B-BCB26AB745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ovací čára 3"/>
          <p:cNvCxnSpPr/>
          <p:nvPr userDrawn="1"/>
        </p:nvCxnSpPr>
        <p:spPr>
          <a:xfrm>
            <a:off x="468313" y="1412875"/>
            <a:ext cx="8351837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13425"/>
            <a:ext cx="2087563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>
            <a:lvl1pPr>
              <a:defRPr sz="4000" b="1" i="0" cap="small" baseline="0">
                <a:solidFill>
                  <a:schemeClr val="tx2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>
            <a:lvl1pPr>
              <a:defRPr sz="2700" baseline="0"/>
            </a:lvl1pPr>
            <a:lvl2pPr>
              <a:defRPr sz="2400"/>
            </a:lvl2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77D2A-0E14-441E-AE90-A6C29EAFD0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415DE-3868-4AE6-B808-4FBD29140EB0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D6963-B2FB-4684-BAF8-8F515D3087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0F5E5-1466-4530-B79B-EB45E888856C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9157F-ED75-4CC4-B2C5-E271C98C0B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AFAD7-E30F-4CE1-99EC-ADF29D1BFA84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9BD1C-F87F-4E84-A9FE-9757144B20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E86AA-4E55-4822-9CC8-B6822DBD2217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9B30F-99DC-4264-AD98-A5C6B35B03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-644525" y="6702425"/>
            <a:ext cx="180975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defRPr/>
            </a:pPr>
            <a:endParaRPr lang="de-DE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-644525" y="6702425"/>
            <a:ext cx="180975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defRPr/>
            </a:pPr>
            <a:endParaRPr lang="de-DE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048000"/>
            <a:ext cx="6400800" cy="1241425"/>
          </a:xfrm>
        </p:spPr>
        <p:txBody>
          <a:bodyPr anchor="b"/>
          <a:lstStyle>
            <a:lvl1pPr>
              <a:defRPr sz="2800" b="1"/>
            </a:lvl1pPr>
          </a:lstStyle>
          <a:p>
            <a:r>
              <a:rPr lang="en-US"/>
              <a:t>Mastertitelformat bearbeiten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419600"/>
            <a:ext cx="6400800" cy="1295400"/>
          </a:xfrm>
        </p:spPr>
        <p:txBody>
          <a:bodyPr/>
          <a:lstStyle>
            <a:lvl1pPr marL="0" indent="0">
              <a:buFontTx/>
              <a:buNone/>
              <a:defRPr sz="1800" i="1"/>
            </a:lvl1pPr>
          </a:lstStyle>
          <a:p>
            <a:r>
              <a:rPr lang="en-US"/>
              <a:t>Master-Untertitelformat bearbeiten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28E7DA1-B9E5-4254-850C-11932B80A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2F9DD5E-B63F-4B75-A533-CDD6B5995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191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91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708B1AA-85C0-4D7D-8288-3576CB835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0CD0B6D-3167-4193-A5AE-C89352FC3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69EC348-A1B9-4625-94A2-C5FA827123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53191-A51E-44A8-811D-14D5858CD140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ECAF4-B361-4A13-97D0-F0DAA60293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EC245A5-15D4-421B-83E8-ACC289DD3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4FBDF21-8CD7-4BB6-888F-2723E0919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BE58B74-B6CC-4579-855E-EEE92258FF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25AB8D5-8F0A-459D-AD81-87A1CAB75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1336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0"/>
            <a:ext cx="62484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18BBD6F-EE45-491C-86D4-32004AD68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371600"/>
            <a:ext cx="41910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191000" cy="2324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48100"/>
            <a:ext cx="4191000" cy="2324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031BB27-E02C-4373-9F33-A6E72B189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371600"/>
            <a:ext cx="8534400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FB7ADB9-20B0-497D-B69D-1E66503703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04800" y="1371600"/>
            <a:ext cx="8534400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9BB5708-EB1D-42CD-9520-D52630B98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4191000" cy="23241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191000" cy="23241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304800" y="3848100"/>
            <a:ext cx="4191000" cy="23241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848100"/>
            <a:ext cx="4191000" cy="23241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4918250-5E69-4A63-AEBD-85BE7F17B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04800" y="1371600"/>
            <a:ext cx="4191000" cy="4800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91000" cy="4800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BF0ED5F-BA58-437F-814C-8107A6A26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958EC-A40A-425E-B238-EF69C1C1A1A4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1F049-836F-4C4E-89B0-EBE3363007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-644525" y="6702425"/>
            <a:ext cx="180975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defRPr/>
            </a:pPr>
            <a:endParaRPr lang="de-DE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-644525" y="6702425"/>
            <a:ext cx="180975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defRPr/>
            </a:pPr>
            <a:endParaRPr lang="de-DE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048000"/>
            <a:ext cx="6400800" cy="1241425"/>
          </a:xfrm>
        </p:spPr>
        <p:txBody>
          <a:bodyPr anchor="b"/>
          <a:lstStyle>
            <a:lvl1pPr>
              <a:defRPr sz="2800" b="1"/>
            </a:lvl1pPr>
          </a:lstStyle>
          <a:p>
            <a:r>
              <a:rPr lang="en-US"/>
              <a:t>Mastertitelformat bearbeiten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419600"/>
            <a:ext cx="6400800" cy="1295400"/>
          </a:xfrm>
        </p:spPr>
        <p:txBody>
          <a:bodyPr/>
          <a:lstStyle>
            <a:lvl1pPr marL="0" indent="0">
              <a:buFontTx/>
              <a:buNone/>
              <a:defRPr sz="1800" i="1"/>
            </a:lvl1pPr>
          </a:lstStyle>
          <a:p>
            <a:r>
              <a:rPr lang="en-US"/>
              <a:t>Master-Untertitelformat bearbeiten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FF03942-6197-4A8A-B21D-BD5367F44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6E24354-5536-401E-8475-5D89D01B3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191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91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88BC4F8-678E-4992-BAD8-086DE050D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70BF1-FBFD-4485-B7C4-5D2B971DE0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A31A8AB-4B62-40CC-82F4-E7422B0DE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8F60F17-A0EE-4FC3-A92C-81DC805AC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FA0AE3E-0276-4360-8825-CF1C8B160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746F557-5232-4DEA-93C3-6458CFACD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9CEEB76-314A-4941-8790-3C929A67F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43BC1-838E-4A7B-9EE1-A6157DB8B05E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7CE64-6781-413B-8610-1F8AECD81A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1336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0"/>
            <a:ext cx="62484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E937353-9862-4B56-809C-96AD31A568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371600"/>
            <a:ext cx="41910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191000" cy="2324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48100"/>
            <a:ext cx="4191000" cy="2324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854BB6B-9418-4ACA-BB21-D10410E0D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371600"/>
            <a:ext cx="8534400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832CACE-C3A7-4D1C-91A8-033F12759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04800" y="1371600"/>
            <a:ext cx="8534400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C096461-B40A-4995-8F82-41649E1B2A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4191000" cy="23241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191000" cy="23241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304800" y="3848100"/>
            <a:ext cx="4191000" cy="23241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848100"/>
            <a:ext cx="4191000" cy="23241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794389B-707C-40FD-B699-26152F6DC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04800" y="1371600"/>
            <a:ext cx="4191000" cy="4800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91000" cy="4800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D845AB9-736B-4E19-80E3-5D219252D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76B87-5C91-4454-8462-38074946505E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201FC-B7EC-44ED-BBA0-6998D891CA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C5310-EE8E-4795-B262-66B9FCEC8BBE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BE457-7DB6-4953-9713-BFECC7E35F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A8C5A-7431-4BF9-BCE7-BB0458403D3D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C4DFC-4D82-4BD5-8A93-46E634A9D2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30A1E-CBD1-437E-9DE6-9CB886FC95C9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517B8-83BC-43D8-9FEA-73B4D0956C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39.xml"/><Relationship Id="rId17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54.xml"/><Relationship Id="rId16" Type="http://schemas.openxmlformats.org/officeDocument/2006/relationships/slideLayout" Target="../slideLayouts/slideLayout55.xml"/><Relationship Id="rId17" Type="http://schemas.openxmlformats.org/officeDocument/2006/relationships/theme" Target="../theme/theme4.xml"/><Relationship Id="rId1" Type="http://schemas.openxmlformats.org/officeDocument/2006/relationships/slideLayout" Target="../slideLayouts/slideLayout40.xml"/><Relationship Id="rId2" Type="http://schemas.openxmlformats.org/officeDocument/2006/relationships/slideLayout" Target="../slideLayouts/slideLayout41.xml"/><Relationship Id="rId3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6.xml"/><Relationship Id="rId8" Type="http://schemas.openxmlformats.org/officeDocument/2006/relationships/slideLayout" Target="../slideLayouts/slideLayout47.xml"/><Relationship Id="rId9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F2D9B5-8616-4DBB-AAD3-1F74F909AC45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2F49E7-F0C8-415A-9695-AA6BD08AC6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17" r:id="rId1"/>
    <p:sldLayoutId id="2147485738" r:id="rId2"/>
    <p:sldLayoutId id="2147485718" r:id="rId3"/>
    <p:sldLayoutId id="2147485719" r:id="rId4"/>
    <p:sldLayoutId id="2147485720" r:id="rId5"/>
    <p:sldLayoutId id="2147485721" r:id="rId6"/>
    <p:sldLayoutId id="2147485722" r:id="rId7"/>
    <p:sldLayoutId id="2147485723" r:id="rId8"/>
    <p:sldLayoutId id="2147485724" r:id="rId9"/>
    <p:sldLayoutId id="2147485725" r:id="rId10"/>
    <p:sldLayoutId id="2147485726" r:id="rId11"/>
    <p:sldLayoutId id="214748573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07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6E81EA-5FE0-44C8-B5A5-AB734BCBC787}" type="datetimeFigureOut">
              <a:rPr lang="cs-CZ"/>
              <a:pPr>
                <a:defRPr/>
              </a:pPr>
              <a:t>21.04.14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CCC8E8-C561-48AD-927D-FCE84025FC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27" r:id="rId1"/>
    <p:sldLayoutId id="2147485728" r:id="rId2"/>
    <p:sldLayoutId id="2147485729" r:id="rId3"/>
    <p:sldLayoutId id="2147485730" r:id="rId4"/>
    <p:sldLayoutId id="2147485731" r:id="rId5"/>
    <p:sldLayoutId id="2147485732" r:id="rId6"/>
    <p:sldLayoutId id="2147485733" r:id="rId7"/>
    <p:sldLayoutId id="2147485734" r:id="rId8"/>
    <p:sldLayoutId id="2147485735" r:id="rId9"/>
    <p:sldLayoutId id="2147485736" r:id="rId10"/>
    <p:sldLayoutId id="21474857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Mastertitelformat bearbeiten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1600"/>
            <a:ext cx="8534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369050"/>
            <a:ext cx="4572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80808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EA7FDA6-FEC9-4374-9FEE-9C9478970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555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41" r:id="rId1"/>
    <p:sldLayoutId id="2147485742" r:id="rId2"/>
    <p:sldLayoutId id="2147485743" r:id="rId3"/>
    <p:sldLayoutId id="2147485744" r:id="rId4"/>
    <p:sldLayoutId id="2147485745" r:id="rId5"/>
    <p:sldLayoutId id="2147485746" r:id="rId6"/>
    <p:sldLayoutId id="2147485747" r:id="rId7"/>
    <p:sldLayoutId id="2147485748" r:id="rId8"/>
    <p:sldLayoutId id="2147485749" r:id="rId9"/>
    <p:sldLayoutId id="2147485750" r:id="rId10"/>
    <p:sldLayoutId id="2147485751" r:id="rId11"/>
    <p:sldLayoutId id="2147485752" r:id="rId12"/>
    <p:sldLayoutId id="2147485753" r:id="rId13"/>
    <p:sldLayoutId id="2147485754" r:id="rId14"/>
    <p:sldLayoutId id="2147485755" r:id="rId15"/>
    <p:sldLayoutId id="2147485756" r:id="rId16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Mastertitelformat bearbeiten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1600"/>
            <a:ext cx="8534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369050"/>
            <a:ext cx="4572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80808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5AA9DD9-EA16-46CE-B444-F13BB78FF5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555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57" r:id="rId1"/>
    <p:sldLayoutId id="2147485758" r:id="rId2"/>
    <p:sldLayoutId id="2147485759" r:id="rId3"/>
    <p:sldLayoutId id="2147485760" r:id="rId4"/>
    <p:sldLayoutId id="2147485761" r:id="rId5"/>
    <p:sldLayoutId id="2147485762" r:id="rId6"/>
    <p:sldLayoutId id="2147485763" r:id="rId7"/>
    <p:sldLayoutId id="2147485764" r:id="rId8"/>
    <p:sldLayoutId id="2147485765" r:id="rId9"/>
    <p:sldLayoutId id="2147485766" r:id="rId10"/>
    <p:sldLayoutId id="2147485767" r:id="rId11"/>
    <p:sldLayoutId id="2147485768" r:id="rId12"/>
    <p:sldLayoutId id="2147485769" r:id="rId13"/>
    <p:sldLayoutId id="2147485770" r:id="rId14"/>
    <p:sldLayoutId id="2147485771" r:id="rId15"/>
    <p:sldLayoutId id="2147485772" r:id="rId16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ctrTitle"/>
          </p:nvPr>
        </p:nvSpPr>
        <p:spPr>
          <a:xfrm>
            <a:off x="323850" y="2130425"/>
            <a:ext cx="8569325" cy="1874838"/>
          </a:xfrm>
        </p:spPr>
        <p:txBody>
          <a:bodyPr/>
          <a:lstStyle/>
          <a:p>
            <a:pPr eaLnBrk="1" hangingPunct="1"/>
            <a:r>
              <a:rPr lang="cs-CZ" b="1" dirty="0" err="1" smtClean="0"/>
              <a:t>Centrová</a:t>
            </a:r>
            <a:r>
              <a:rPr lang="cs-CZ" b="1" dirty="0" smtClean="0"/>
              <a:t> léčba roku 2014</a:t>
            </a:r>
            <a:br>
              <a:rPr lang="cs-CZ" b="1" dirty="0" smtClean="0"/>
            </a:br>
            <a:r>
              <a:rPr lang="cs-CZ" b="1" dirty="0" smtClean="0"/>
              <a:t>- několik poznámek</a:t>
            </a:r>
            <a:endParaRPr lang="cs-CZ" b="1" dirty="0" smtClean="0"/>
          </a:p>
        </p:txBody>
      </p:sp>
      <p:pic>
        <p:nvPicPr>
          <p:cNvPr id="4198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6788" y="5308600"/>
            <a:ext cx="3097212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TextovéPole 4"/>
          <p:cNvSpPr txBox="1">
            <a:spLocks noChangeArrowheads="1"/>
          </p:cNvSpPr>
          <p:nvPr/>
        </p:nvSpPr>
        <p:spPr bwMode="auto">
          <a:xfrm>
            <a:off x="250825" y="5445125"/>
            <a:ext cx="482523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>
                <a:latin typeface="Calibri" pitchFamily="34" charset="0"/>
              </a:rPr>
              <a:t>Tomáš </a:t>
            </a:r>
            <a:r>
              <a:rPr lang="cs-CZ" sz="2400" b="1" dirty="0" smtClean="0">
                <a:latin typeface="Calibri" pitchFamily="34" charset="0"/>
              </a:rPr>
              <a:t>Doležal</a:t>
            </a:r>
          </a:p>
          <a:p>
            <a:r>
              <a:rPr lang="cs-CZ" sz="2000" dirty="0" smtClean="0">
                <a:latin typeface="Calibri" pitchFamily="34" charset="0"/>
              </a:rPr>
              <a:t>Institut </a:t>
            </a:r>
            <a:r>
              <a:rPr lang="cs-CZ" sz="2000" dirty="0">
                <a:latin typeface="Calibri" pitchFamily="34" charset="0"/>
              </a:rPr>
              <a:t>pro zdravotní ekonomiku </a:t>
            </a:r>
          </a:p>
          <a:p>
            <a:r>
              <a:rPr lang="cs-CZ" sz="2000" dirty="0">
                <a:latin typeface="Calibri" pitchFamily="34" charset="0"/>
              </a:rPr>
              <a:t>a technology </a:t>
            </a:r>
            <a:r>
              <a:rPr lang="cs-CZ" sz="2000" dirty="0" err="1">
                <a:latin typeface="Calibri" pitchFamily="34" charset="0"/>
              </a:rPr>
              <a:t>assessment</a:t>
            </a:r>
            <a:endParaRPr lang="cs-CZ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Hlavní výzvy zdravotnictví ČR</a:t>
            </a:r>
            <a:endParaRPr lang="cs-CZ" dirty="0"/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2048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Stárnoucí populace</a:t>
            </a:r>
          </a:p>
          <a:p>
            <a:pPr lvl="1"/>
            <a:r>
              <a:rPr lang="cs-CZ" dirty="0" smtClean="0"/>
              <a:t>Vyšší nemocnost/nižší podíl ekonomicky aktivního obyvatelstva = stagnace výběru pojistného</a:t>
            </a:r>
          </a:p>
          <a:p>
            <a:pPr lvl="1"/>
            <a:r>
              <a:rPr lang="cs-CZ" dirty="0" smtClean="0"/>
              <a:t>Změna struktury, tj. více dlouhodobé péče (ideálně ambulantní)</a:t>
            </a:r>
          </a:p>
          <a:p>
            <a:r>
              <a:rPr lang="cs-CZ" b="1" dirty="0" smtClean="0"/>
              <a:t>Rostoucí náklady na péči</a:t>
            </a:r>
          </a:p>
          <a:p>
            <a:pPr lvl="1"/>
            <a:r>
              <a:rPr lang="cs-CZ" dirty="0" smtClean="0"/>
              <a:t>Vyšší poptávka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díky nastavení systému (“švédský stůl“) + rostoucí náklady (</a:t>
            </a:r>
            <a:r>
              <a:rPr lang="cs-CZ" dirty="0" smtClean="0">
                <a:solidFill>
                  <a:srgbClr val="000000"/>
                </a:solidFill>
              </a:rPr>
              <a:t>nové </a:t>
            </a:r>
            <a:r>
              <a:rPr lang="cs-CZ" dirty="0" err="1" smtClean="0">
                <a:solidFill>
                  <a:srgbClr val="000000"/>
                </a:solidFill>
              </a:rPr>
              <a:t>tech</a:t>
            </a:r>
            <a:r>
              <a:rPr lang="cs-CZ" dirty="0" smtClean="0">
                <a:solidFill>
                  <a:srgbClr val="000000"/>
                </a:solidFill>
              </a:rPr>
              <a:t>. a léky - nutná </a:t>
            </a:r>
            <a:r>
              <a:rPr lang="cs-CZ" dirty="0" smtClean="0"/>
              <a:t>kontrola pomocí HTA)</a:t>
            </a:r>
          </a:p>
          <a:p>
            <a:r>
              <a:rPr lang="cs-CZ" b="1" dirty="0" smtClean="0"/>
              <a:t>Změna poskytované péče</a:t>
            </a:r>
          </a:p>
          <a:p>
            <a:pPr lvl="1"/>
            <a:r>
              <a:rPr lang="cs-CZ" u="sng" dirty="0" smtClean="0">
                <a:solidFill>
                  <a:srgbClr val="FF0000"/>
                </a:solidFill>
              </a:rPr>
              <a:t>Větší specializace/centralizace/individualizace</a:t>
            </a:r>
          </a:p>
          <a:p>
            <a:pPr lvl="1"/>
            <a:r>
              <a:rPr lang="cs-CZ" dirty="0" smtClean="0"/>
              <a:t>Přesun péče do primární/ambulantní/domácí linie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76464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cap="none">
                <a:latin typeface="Calibri" charset="0"/>
              </a:rPr>
              <a:t>TYPY LÉČIV V NEMOCNICI</a:t>
            </a:r>
          </a:p>
        </p:txBody>
      </p:sp>
      <p:sp>
        <p:nvSpPr>
          <p:cNvPr id="73730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r>
              <a:rPr lang="cs-CZ" dirty="0">
                <a:latin typeface="Calibri" charset="0"/>
              </a:rPr>
              <a:t>LP v rámci paušálu (lůžkoden, TISS)…tzv. „H</a:t>
            </a:r>
            <a:r>
              <a:rPr lang="ja-JP" altLang="cs-CZ" dirty="0">
                <a:latin typeface="Calibri" charset="0"/>
              </a:rPr>
              <a:t>“</a:t>
            </a:r>
            <a:endParaRPr lang="cs-CZ" altLang="ja-JP" dirty="0">
              <a:latin typeface="Calibri" charset="0"/>
            </a:endParaRPr>
          </a:p>
          <a:p>
            <a:r>
              <a:rPr lang="cs-CZ" dirty="0" err="1" smtClean="0">
                <a:latin typeface="Calibri" charset="0"/>
              </a:rPr>
              <a:t>ZULPy</a:t>
            </a:r>
            <a:r>
              <a:rPr lang="cs-CZ" dirty="0" smtClean="0">
                <a:latin typeface="Calibri" charset="0"/>
              </a:rPr>
              <a:t> non S (např. anestetika, ATB)</a:t>
            </a:r>
            <a:endParaRPr lang="cs-CZ" dirty="0">
              <a:latin typeface="Calibri" charset="0"/>
            </a:endParaRPr>
          </a:p>
          <a:p>
            <a:r>
              <a:rPr lang="cs-CZ" b="1" dirty="0">
                <a:latin typeface="Calibri" charset="0"/>
              </a:rPr>
              <a:t>LP zvláště hrazené; „S</a:t>
            </a:r>
            <a:r>
              <a:rPr lang="ja-JP" altLang="cs-CZ" b="1" dirty="0">
                <a:latin typeface="Calibri" charset="0"/>
              </a:rPr>
              <a:t>“</a:t>
            </a:r>
            <a:r>
              <a:rPr lang="cs-CZ" altLang="ja-JP" b="1" dirty="0">
                <a:latin typeface="Calibri" charset="0"/>
              </a:rPr>
              <a:t> – dodatky zvláštních smluv</a:t>
            </a:r>
          </a:p>
          <a:p>
            <a:r>
              <a:rPr lang="cs-CZ" dirty="0">
                <a:latin typeface="Calibri" charset="0"/>
              </a:rPr>
              <a:t>Ambulantní </a:t>
            </a:r>
            <a:r>
              <a:rPr lang="cs-CZ" dirty="0" smtClean="0">
                <a:latin typeface="Calibri" charset="0"/>
              </a:rPr>
              <a:t>léky</a:t>
            </a:r>
            <a:endParaRPr lang="cs-CZ" dirty="0">
              <a:latin typeface="Calibri" charset="0"/>
            </a:endParaRPr>
          </a:p>
          <a:p>
            <a:pPr lvl="1"/>
            <a:r>
              <a:rPr lang="cs-CZ" dirty="0" err="1">
                <a:latin typeface="Calibri" charset="0"/>
              </a:rPr>
              <a:t>Rx</a:t>
            </a:r>
            <a:endParaRPr lang="cs-CZ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352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nákladů</a:t>
            </a:r>
            <a:endParaRPr lang="en-US" dirty="0"/>
          </a:p>
        </p:txBody>
      </p:sp>
      <p:pic>
        <p:nvPicPr>
          <p:cNvPr id="4" name="Obrázek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496944" cy="4536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1934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-13743"/>
            <a:ext cx="8280920" cy="670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854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Dostupnost biologické léčby je v ČR stále velmi nízká – příklad </a:t>
            </a:r>
            <a:r>
              <a:rPr lang="cs-CZ" dirty="0" smtClean="0"/>
              <a:t>anti-TNF</a:t>
            </a:r>
            <a:endParaRPr lang="cs-CZ" dirty="0"/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83100" y="3789363"/>
            <a:ext cx="441007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ovéPole 4"/>
          <p:cNvSpPr txBox="1">
            <a:spLocks noChangeArrowheads="1"/>
          </p:cNvSpPr>
          <p:nvPr/>
        </p:nvSpPr>
        <p:spPr bwMode="auto">
          <a:xfrm>
            <a:off x="6876256" y="6165304"/>
            <a:ext cx="20882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400" i="1" dirty="0" err="1"/>
              <a:t>Orlewska</a:t>
            </a:r>
            <a:r>
              <a:rPr lang="cs-CZ" sz="1400" i="1" dirty="0"/>
              <a:t>, et al. 2011</a:t>
            </a:r>
          </a:p>
        </p:txBody>
      </p:sp>
      <p:sp>
        <p:nvSpPr>
          <p:cNvPr id="16389" name="TextovéPole 4"/>
          <p:cNvSpPr txBox="1">
            <a:spLocks noChangeArrowheads="1"/>
          </p:cNvSpPr>
          <p:nvPr/>
        </p:nvSpPr>
        <p:spPr bwMode="auto">
          <a:xfrm>
            <a:off x="6804025" y="3357563"/>
            <a:ext cx="21605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/>
              <a:t>Vs. 20-30% EU-15</a:t>
            </a:r>
          </a:p>
        </p:txBody>
      </p:sp>
      <p:sp>
        <p:nvSpPr>
          <p:cNvPr id="6" name="Rovnoramenný trojúhelník 5"/>
          <p:cNvSpPr/>
          <p:nvPr/>
        </p:nvSpPr>
        <p:spPr>
          <a:xfrm>
            <a:off x="1258888" y="1628775"/>
            <a:ext cx="2233612" cy="2520950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683568" y="4437112"/>
          <a:ext cx="3533538" cy="131063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261978"/>
                <a:gridCol w="1177846"/>
                <a:gridCol w="1093714"/>
              </a:tblGrid>
              <a:tr h="18901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 smtClean="0">
                          <a:effectLst/>
                        </a:rPr>
                        <a:t>Počet </a:t>
                      </a:r>
                      <a:r>
                        <a:rPr lang="cs-CZ" sz="1600" b="1" u="none" strike="noStrike" dirty="0">
                          <a:effectLst/>
                        </a:rPr>
                        <a:t>pacientů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DAS28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procento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538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2 210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&gt; 5,1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15,8%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538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5 791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3,2-5,1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41,4%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6538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5 987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&lt; 3,2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42,8%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415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13 987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sym typeface="Wingdings" pitchFamily="2" charset="2"/>
                        </a:rPr>
                        <a:t>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sym typeface="Wingdings" pitchFamily="2" charset="2"/>
                        </a:rPr>
                        <a:t> Prevalence 0,14%</a:t>
                      </a:r>
                      <a:endParaRPr lang="cs-CZ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cxnSp>
        <p:nvCxnSpPr>
          <p:cNvPr id="9" name="Přímá spojovací čára 8"/>
          <p:cNvCxnSpPr/>
          <p:nvPr/>
        </p:nvCxnSpPr>
        <p:spPr>
          <a:xfrm>
            <a:off x="611188" y="2276475"/>
            <a:ext cx="3960812" cy="0"/>
          </a:xfrm>
          <a:prstGeom prst="line">
            <a:avLst/>
          </a:prstGeom>
          <a:ln>
            <a:prstDash val="dash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611188" y="3284538"/>
            <a:ext cx="3960812" cy="0"/>
          </a:xfrm>
          <a:prstGeom prst="line">
            <a:avLst/>
          </a:prstGeom>
          <a:ln>
            <a:prstDash val="dash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4" name="TextovéPole 10"/>
          <p:cNvSpPr txBox="1">
            <a:spLocks noChangeArrowheads="1"/>
          </p:cNvSpPr>
          <p:nvPr/>
        </p:nvSpPr>
        <p:spPr bwMode="auto">
          <a:xfrm>
            <a:off x="2916238" y="1628775"/>
            <a:ext cx="23034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/>
              <a:t>Vysoká aktivita (&gt;5,1); stále waiting listy</a:t>
            </a:r>
          </a:p>
        </p:txBody>
      </p:sp>
      <p:sp>
        <p:nvSpPr>
          <p:cNvPr id="16395" name="TextovéPole 11"/>
          <p:cNvSpPr txBox="1">
            <a:spLocks noChangeArrowheads="1"/>
          </p:cNvSpPr>
          <p:nvPr/>
        </p:nvSpPr>
        <p:spPr bwMode="auto">
          <a:xfrm>
            <a:off x="3132138" y="2852738"/>
            <a:ext cx="23034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/>
              <a:t>střední aktivita (&gt;3,2)</a:t>
            </a:r>
          </a:p>
        </p:txBody>
      </p:sp>
      <p:sp>
        <p:nvSpPr>
          <p:cNvPr id="12" name="TextovéPole 4"/>
          <p:cNvSpPr txBox="1">
            <a:spLocks noChangeArrowheads="1"/>
          </p:cNvSpPr>
          <p:nvPr/>
        </p:nvSpPr>
        <p:spPr bwMode="auto">
          <a:xfrm>
            <a:off x="5940152" y="1556792"/>
            <a:ext cx="3024461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/>
              <a:t>Psoriáza:</a:t>
            </a:r>
          </a:p>
          <a:p>
            <a:r>
              <a:rPr lang="cs-CZ" dirty="0" smtClean="0"/>
              <a:t>900 vs. 60 000 = </a:t>
            </a:r>
            <a:r>
              <a:rPr lang="cs-CZ" b="1" dirty="0" smtClean="0"/>
              <a:t>1,5%</a:t>
            </a:r>
          </a:p>
          <a:p>
            <a:endParaRPr lang="cs-CZ" b="1" dirty="0"/>
          </a:p>
          <a:p>
            <a:r>
              <a:rPr lang="cs-CZ" b="1" dirty="0" smtClean="0"/>
              <a:t>Ulcerózní kolitida:</a:t>
            </a:r>
          </a:p>
          <a:p>
            <a:r>
              <a:rPr lang="cs-CZ" dirty="0" smtClean="0"/>
              <a:t>500 vs. 20 000 = </a:t>
            </a:r>
            <a:r>
              <a:rPr lang="cs-CZ" b="1" dirty="0" smtClean="0"/>
              <a:t>2,5%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91092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cap="none">
                <a:latin typeface="Calibri" charset="0"/>
              </a:rPr>
              <a:t>SOUČASNÁ SITUACE (DILEMA)</a:t>
            </a:r>
          </a:p>
        </p:txBody>
      </p:sp>
      <p:sp>
        <p:nvSpPr>
          <p:cNvPr id="64514" name="Zástupný symbol pro obsah 2"/>
          <p:cNvSpPr>
            <a:spLocks noGrp="1"/>
          </p:cNvSpPr>
          <p:nvPr>
            <p:ph idx="1"/>
          </p:nvPr>
        </p:nvSpPr>
        <p:spPr>
          <a:xfrm>
            <a:off x="323850" y="1628775"/>
            <a:ext cx="8445500" cy="2952750"/>
          </a:xfrm>
        </p:spPr>
        <p:txBody>
          <a:bodyPr/>
          <a:lstStyle/>
          <a:p>
            <a:r>
              <a:rPr lang="cs-CZ" dirty="0">
                <a:latin typeface="Calibri" charset="0"/>
              </a:rPr>
              <a:t>Náklady na </a:t>
            </a:r>
            <a:r>
              <a:rPr lang="cs-CZ" dirty="0" err="1">
                <a:latin typeface="Calibri" charset="0"/>
              </a:rPr>
              <a:t>centrové</a:t>
            </a:r>
            <a:r>
              <a:rPr lang="cs-CZ" dirty="0">
                <a:latin typeface="Calibri" charset="0"/>
              </a:rPr>
              <a:t> léky </a:t>
            </a:r>
            <a:r>
              <a:rPr lang="cs-CZ" dirty="0" smtClean="0">
                <a:latin typeface="Calibri" charset="0"/>
              </a:rPr>
              <a:t>rostou (i když ne dramaticky)</a:t>
            </a:r>
            <a:endParaRPr lang="cs-CZ" dirty="0">
              <a:latin typeface="Calibri" charset="0"/>
            </a:endParaRPr>
          </a:p>
          <a:p>
            <a:r>
              <a:rPr lang="cs-CZ" dirty="0">
                <a:latin typeface="Calibri" charset="0"/>
              </a:rPr>
              <a:t>Dostupnost biologické léčby je však stále relativně nízká </a:t>
            </a:r>
          </a:p>
          <a:p>
            <a:r>
              <a:rPr lang="cs-CZ" dirty="0">
                <a:latin typeface="Calibri" charset="0"/>
              </a:rPr>
              <a:t>V rámci revize poklesly úhrady na nejnižší EU </a:t>
            </a:r>
            <a:r>
              <a:rPr lang="cs-CZ" dirty="0" smtClean="0">
                <a:latin typeface="Calibri" charset="0"/>
              </a:rPr>
              <a:t>ceny (riziko P-exportu)</a:t>
            </a:r>
            <a:endParaRPr lang="cs-CZ" dirty="0">
              <a:latin typeface="Calibri" charset="0"/>
            </a:endParaRPr>
          </a:p>
          <a:p>
            <a:r>
              <a:rPr lang="cs-CZ" dirty="0">
                <a:latin typeface="Calibri" charset="0"/>
              </a:rPr>
              <a:t>Pacienti se stále aktivněji dožadují účinné léčby a lékaři již nechtějí být primárními </a:t>
            </a:r>
            <a:r>
              <a:rPr lang="cs-CZ" dirty="0" smtClean="0">
                <a:latin typeface="Calibri" charset="0"/>
              </a:rPr>
              <a:t>„ekonomickými regulátory</a:t>
            </a:r>
            <a:r>
              <a:rPr lang="ja-JP" altLang="cs-CZ" dirty="0">
                <a:latin typeface="Calibri" charset="0"/>
              </a:rPr>
              <a:t>“</a:t>
            </a:r>
            <a:endParaRPr lang="cs-CZ" dirty="0">
              <a:latin typeface="Calibri" charset="0"/>
            </a:endParaRPr>
          </a:p>
        </p:txBody>
      </p:sp>
      <p:sp>
        <p:nvSpPr>
          <p:cNvPr id="4" name="Levá složená závorka 3"/>
          <p:cNvSpPr>
            <a:spLocks/>
          </p:cNvSpPr>
          <p:nvPr/>
        </p:nvSpPr>
        <p:spPr bwMode="auto">
          <a:xfrm rot="-5400000">
            <a:off x="4086225" y="1395413"/>
            <a:ext cx="684213" cy="7488237"/>
          </a:xfrm>
          <a:prstGeom prst="leftBrace">
            <a:avLst>
              <a:gd name="adj1" fmla="val 831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cs-CZ">
              <a:latin typeface="+mn-lt"/>
              <a:ea typeface="+mn-ea"/>
              <a:cs typeface="+mn-cs"/>
            </a:endParaRPr>
          </a:p>
        </p:txBody>
      </p:sp>
      <p:sp>
        <p:nvSpPr>
          <p:cNvPr id="64516" name="TextovéPole 4"/>
          <p:cNvSpPr txBox="1">
            <a:spLocks noChangeArrowheads="1"/>
          </p:cNvSpPr>
          <p:nvPr/>
        </p:nvSpPr>
        <p:spPr bwMode="auto">
          <a:xfrm>
            <a:off x="2843213" y="5589588"/>
            <a:ext cx="58324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cs-CZ" sz="2800" b="1"/>
              <a:t>Napětí mezi účastníky a špatná předvídatelnost situace</a:t>
            </a:r>
          </a:p>
        </p:txBody>
      </p:sp>
    </p:spTree>
    <p:extLst>
      <p:ext uri="{BB962C8B-B14F-4D97-AF65-F5344CB8AC3E}">
        <p14:creationId xmlns:p14="http://schemas.microsoft.com/office/powerpoint/2010/main" val="1582099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Problémy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Léčba</a:t>
            </a:r>
            <a:r>
              <a:rPr lang="en-US" dirty="0" smtClean="0"/>
              <a:t> je z 90% </a:t>
            </a:r>
            <a:r>
              <a:rPr lang="en-US" dirty="0" err="1" smtClean="0"/>
              <a:t>ambulantní</a:t>
            </a:r>
            <a:r>
              <a:rPr lang="en-US" dirty="0" smtClean="0"/>
              <a:t>, ale LP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účtovány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ZULP (=</a:t>
            </a:r>
            <a:r>
              <a:rPr lang="en-US" dirty="0" err="1" smtClean="0"/>
              <a:t>žádanky</a:t>
            </a:r>
            <a:r>
              <a:rPr lang="en-US" dirty="0" smtClean="0"/>
              <a:t>/</a:t>
            </a:r>
            <a:r>
              <a:rPr lang="en-US" dirty="0" err="1" smtClean="0"/>
              <a:t>žádankorecepty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Pacient</a:t>
            </a:r>
            <a:r>
              <a:rPr lang="en-US" dirty="0" smtClean="0"/>
              <a:t> </a:t>
            </a:r>
            <a:r>
              <a:rPr lang="en-US" dirty="0" err="1" smtClean="0"/>
              <a:t>nemůže</a:t>
            </a:r>
            <a:r>
              <a:rPr lang="en-US" dirty="0" smtClean="0"/>
              <a:t> </a:t>
            </a:r>
            <a:r>
              <a:rPr lang="en-US" dirty="0" err="1" smtClean="0"/>
              <a:t>hradit</a:t>
            </a:r>
            <a:r>
              <a:rPr lang="en-US" dirty="0" smtClean="0"/>
              <a:t> </a:t>
            </a:r>
            <a:r>
              <a:rPr lang="en-US" dirty="0" err="1" smtClean="0"/>
              <a:t>doplatek</a:t>
            </a:r>
            <a:endParaRPr lang="en-US" dirty="0" smtClean="0"/>
          </a:p>
          <a:p>
            <a:pPr lvl="1"/>
            <a:r>
              <a:rPr lang="en-US" dirty="0" err="1" smtClean="0"/>
              <a:t>Administrativní</a:t>
            </a:r>
            <a:r>
              <a:rPr lang="en-US" dirty="0" smtClean="0"/>
              <a:t> </a:t>
            </a:r>
            <a:r>
              <a:rPr lang="en-US" dirty="0" err="1" smtClean="0"/>
              <a:t>problémy</a:t>
            </a:r>
            <a:endParaRPr lang="en-US" dirty="0" smtClean="0"/>
          </a:p>
          <a:p>
            <a:pPr lvl="1"/>
            <a:r>
              <a:rPr lang="en-US" dirty="0" err="1" smtClean="0"/>
              <a:t>Spojeno</a:t>
            </a:r>
            <a:r>
              <a:rPr lang="en-US" dirty="0" smtClean="0"/>
              <a:t> s </a:t>
            </a:r>
            <a:r>
              <a:rPr lang="en-US" dirty="0" err="1" smtClean="0"/>
              <a:t>imaginárními</a:t>
            </a:r>
            <a:r>
              <a:rPr lang="en-US" dirty="0" smtClean="0"/>
              <a:t> </a:t>
            </a:r>
            <a:r>
              <a:rPr lang="en-US" dirty="0" err="1" smtClean="0"/>
              <a:t>výkony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Rozpočty</a:t>
            </a:r>
            <a:r>
              <a:rPr lang="en-US" dirty="0" smtClean="0"/>
              <a:t> </a:t>
            </a:r>
            <a:r>
              <a:rPr lang="en-US" dirty="0" err="1" smtClean="0"/>
              <a:t>nejsou</a:t>
            </a:r>
            <a:r>
              <a:rPr lang="en-US" dirty="0" smtClean="0"/>
              <a:t> </a:t>
            </a:r>
            <a:r>
              <a:rPr lang="en-US" dirty="0" err="1" smtClean="0"/>
              <a:t>plánovány</a:t>
            </a:r>
            <a:r>
              <a:rPr lang="en-US" dirty="0" smtClean="0"/>
              <a:t> s </a:t>
            </a:r>
            <a:r>
              <a:rPr lang="en-US" dirty="0" err="1" smtClean="0"/>
              <a:t>ohledem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prevalenci</a:t>
            </a:r>
            <a:r>
              <a:rPr lang="en-US" dirty="0" smtClean="0"/>
              <a:t> a </a:t>
            </a:r>
            <a:r>
              <a:rPr lang="en-US" dirty="0" err="1" smtClean="0"/>
              <a:t>incidenci</a:t>
            </a:r>
            <a:r>
              <a:rPr lang="en-US" dirty="0" smtClean="0"/>
              <a:t>, ale </a:t>
            </a:r>
            <a:r>
              <a:rPr lang="en-US" dirty="0" err="1" smtClean="0"/>
              <a:t>dle</a:t>
            </a:r>
            <a:r>
              <a:rPr lang="en-US" dirty="0" smtClean="0"/>
              <a:t> </a:t>
            </a:r>
            <a:r>
              <a:rPr lang="en-US" dirty="0" err="1" smtClean="0"/>
              <a:t>historických</a:t>
            </a:r>
            <a:r>
              <a:rPr lang="en-US" dirty="0" smtClean="0"/>
              <a:t> </a:t>
            </a:r>
            <a:r>
              <a:rPr lang="en-US" dirty="0" err="1" smtClean="0"/>
              <a:t>nákladů</a:t>
            </a:r>
            <a:r>
              <a:rPr lang="en-US" dirty="0" smtClean="0"/>
              <a:t>/</a:t>
            </a:r>
            <a:r>
              <a:rPr lang="en-US" dirty="0" err="1" smtClean="0"/>
              <a:t>počtů</a:t>
            </a:r>
            <a:r>
              <a:rPr lang="en-US" dirty="0" smtClean="0"/>
              <a:t> </a:t>
            </a:r>
            <a:r>
              <a:rPr lang="en-US" dirty="0" err="1" smtClean="0"/>
              <a:t>pacientů</a:t>
            </a:r>
            <a:endParaRPr lang="en-US" dirty="0" smtClean="0"/>
          </a:p>
          <a:p>
            <a:r>
              <a:rPr lang="en-US" dirty="0" smtClean="0"/>
              <a:t>ZP </a:t>
            </a:r>
            <a:r>
              <a:rPr lang="en-US" dirty="0" err="1" smtClean="0"/>
              <a:t>posíají</a:t>
            </a:r>
            <a:r>
              <a:rPr lang="en-US" dirty="0" smtClean="0"/>
              <a:t> </a:t>
            </a:r>
            <a:r>
              <a:rPr lang="en-US" dirty="0" err="1" smtClean="0"/>
              <a:t>peníze</a:t>
            </a:r>
            <a:r>
              <a:rPr lang="en-US" dirty="0" smtClean="0"/>
              <a:t> v </a:t>
            </a:r>
            <a:r>
              <a:rPr lang="en-US" dirty="0" err="1" smtClean="0"/>
              <a:t>jednom</a:t>
            </a:r>
            <a:r>
              <a:rPr lang="en-US" dirty="0" smtClean="0"/>
              <a:t> “</a:t>
            </a:r>
            <a:r>
              <a:rPr lang="en-US" dirty="0" err="1" smtClean="0"/>
              <a:t>balíku</a:t>
            </a:r>
            <a:r>
              <a:rPr lang="en-US" dirty="0" smtClean="0"/>
              <a:t>”, </a:t>
            </a:r>
            <a:r>
              <a:rPr lang="en-US" dirty="0" err="1" smtClean="0"/>
              <a:t>obtížné</a:t>
            </a:r>
            <a:r>
              <a:rPr lang="en-US" dirty="0" smtClean="0"/>
              <a:t> </a:t>
            </a:r>
            <a:r>
              <a:rPr lang="en-US" dirty="0" err="1" smtClean="0"/>
              <a:t>reagovat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aktuální</a:t>
            </a:r>
            <a:r>
              <a:rPr lang="en-US" dirty="0" smtClean="0"/>
              <a:t> </a:t>
            </a:r>
            <a:r>
              <a:rPr lang="en-US" dirty="0" err="1" smtClean="0"/>
              <a:t>potřebu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Paralelní</a:t>
            </a:r>
            <a:r>
              <a:rPr lang="en-US" dirty="0" smtClean="0"/>
              <a:t> export S-</a:t>
            </a:r>
            <a:r>
              <a:rPr lang="en-US" dirty="0" err="1" smtClean="0"/>
              <a:t>léků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264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Nutná</a:t>
            </a:r>
            <a:r>
              <a:rPr lang="en-US" dirty="0" smtClean="0"/>
              <a:t> </a:t>
            </a:r>
            <a:r>
              <a:rPr lang="en-US" dirty="0" err="1" smtClean="0"/>
              <a:t>změna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07504" y="1484784"/>
            <a:ext cx="4978896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000" dirty="0" err="1" smtClean="0"/>
              <a:t>Současný</a:t>
            </a:r>
            <a:r>
              <a:rPr lang="en-US" sz="2000" dirty="0" smtClean="0"/>
              <a:t> </a:t>
            </a:r>
            <a:r>
              <a:rPr lang="en-US" sz="2000" dirty="0" err="1" smtClean="0"/>
              <a:t>stav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smtClean="0"/>
              <a:t>“S” </a:t>
            </a:r>
            <a:r>
              <a:rPr lang="en-US" sz="2000" dirty="0" err="1" smtClean="0"/>
              <a:t>rozpuštěny</a:t>
            </a:r>
            <a:r>
              <a:rPr lang="en-US" sz="2000" dirty="0" smtClean="0"/>
              <a:t> v </a:t>
            </a:r>
            <a:r>
              <a:rPr lang="en-US" sz="2000" dirty="0" err="1" smtClean="0"/>
              <a:t>rozpočtech</a:t>
            </a:r>
            <a:r>
              <a:rPr lang="en-US" sz="2000" dirty="0" smtClean="0"/>
              <a:t> </a:t>
            </a:r>
            <a:r>
              <a:rPr lang="en-US" sz="2000" dirty="0" err="1" smtClean="0"/>
              <a:t>nemocnic</a:t>
            </a:r>
            <a:endParaRPr lang="en-US" sz="2000" dirty="0" smtClean="0"/>
          </a:p>
          <a:p>
            <a:pPr lvl="1"/>
            <a:r>
              <a:rPr lang="en-US" sz="2000" dirty="0" err="1" smtClean="0"/>
              <a:t>Nejsou</a:t>
            </a:r>
            <a:r>
              <a:rPr lang="en-US" sz="2000" dirty="0" smtClean="0"/>
              <a:t> </a:t>
            </a:r>
            <a:r>
              <a:rPr lang="en-US" sz="2000" dirty="0" err="1" smtClean="0"/>
              <a:t>možné</a:t>
            </a:r>
            <a:r>
              <a:rPr lang="en-US" sz="2000" dirty="0" smtClean="0"/>
              <a:t> “</a:t>
            </a:r>
            <a:r>
              <a:rPr lang="en-US" sz="2000" dirty="0" err="1" smtClean="0"/>
              <a:t>rychlé</a:t>
            </a:r>
            <a:r>
              <a:rPr lang="en-US" sz="2000" dirty="0" smtClean="0"/>
              <a:t>” </a:t>
            </a:r>
            <a:r>
              <a:rPr lang="en-US" sz="2000" dirty="0" err="1" smtClean="0"/>
              <a:t>změny</a:t>
            </a:r>
            <a:endParaRPr lang="en-US" sz="2000" dirty="0" smtClean="0"/>
          </a:p>
          <a:p>
            <a:pPr lvl="1"/>
            <a:r>
              <a:rPr lang="en-US" sz="2000" dirty="0" err="1" smtClean="0"/>
              <a:t>Oddělenost</a:t>
            </a:r>
            <a:r>
              <a:rPr lang="en-US" sz="2000" dirty="0" smtClean="0"/>
              <a:t> </a:t>
            </a:r>
            <a:r>
              <a:rPr lang="en-US" sz="2000" dirty="0" err="1" smtClean="0"/>
              <a:t>lékového</a:t>
            </a:r>
            <a:r>
              <a:rPr lang="en-US" sz="2000" dirty="0" smtClean="0"/>
              <a:t> </a:t>
            </a:r>
            <a:r>
              <a:rPr lang="en-US" sz="2000" dirty="0" err="1" smtClean="0"/>
              <a:t>rozpočtu</a:t>
            </a:r>
            <a:r>
              <a:rPr lang="en-US" sz="2000" dirty="0" smtClean="0"/>
              <a:t> od </a:t>
            </a:r>
            <a:r>
              <a:rPr lang="en-US" sz="2000" dirty="0" err="1" smtClean="0"/>
              <a:t>dalších</a:t>
            </a:r>
            <a:r>
              <a:rPr lang="en-US" sz="2000" dirty="0" smtClean="0"/>
              <a:t> </a:t>
            </a:r>
            <a:r>
              <a:rPr lang="en-US" sz="2000" dirty="0" err="1" smtClean="0"/>
              <a:t>zdrojů</a:t>
            </a:r>
            <a:endParaRPr lang="en-US" sz="2000" dirty="0" smtClean="0"/>
          </a:p>
          <a:p>
            <a:pPr lvl="1"/>
            <a:r>
              <a:rPr lang="en-US" sz="2000" dirty="0" err="1" smtClean="0"/>
              <a:t>Neexistuje</a:t>
            </a:r>
            <a:r>
              <a:rPr lang="en-US" sz="2000" dirty="0" smtClean="0"/>
              <a:t> </a:t>
            </a:r>
            <a:r>
              <a:rPr lang="en-US" sz="2000" dirty="0" err="1" smtClean="0"/>
              <a:t>jednotný</a:t>
            </a:r>
            <a:r>
              <a:rPr lang="en-US" sz="2000" dirty="0" smtClean="0"/>
              <a:t> standard</a:t>
            </a:r>
          </a:p>
          <a:p>
            <a:pPr lvl="1"/>
            <a:endParaRPr lang="en-US" sz="20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2" name="Content Placeholder 10"/>
          <p:cNvSpPr txBox="1">
            <a:spLocks/>
          </p:cNvSpPr>
          <p:nvPr/>
        </p:nvSpPr>
        <p:spPr bwMode="auto">
          <a:xfrm>
            <a:off x="4165104" y="3898545"/>
            <a:ext cx="4978896" cy="29523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u="sng" dirty="0" err="1" smtClean="0">
                <a:solidFill>
                  <a:schemeClr val="bg1"/>
                </a:solidFill>
              </a:rPr>
              <a:t>Budoucí</a:t>
            </a:r>
            <a:r>
              <a:rPr lang="en-US" sz="2000" b="1" u="sng" dirty="0" smtClean="0">
                <a:solidFill>
                  <a:schemeClr val="bg1"/>
                </a:solidFill>
              </a:rPr>
              <a:t> </a:t>
            </a:r>
            <a:r>
              <a:rPr lang="en-US" sz="2000" b="1" u="sng" dirty="0" err="1" smtClean="0">
                <a:solidFill>
                  <a:schemeClr val="bg1"/>
                </a:solidFill>
              </a:rPr>
              <a:t>stav</a:t>
            </a:r>
            <a:r>
              <a:rPr lang="en-US" sz="2000" b="1" u="sng" dirty="0" smtClean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</a:rPr>
              <a:t>“</a:t>
            </a:r>
            <a:r>
              <a:rPr lang="en-US" sz="2000" dirty="0" err="1" smtClean="0">
                <a:solidFill>
                  <a:schemeClr val="bg1"/>
                </a:solidFill>
              </a:rPr>
              <a:t>Právní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subjektivita</a:t>
            </a:r>
            <a:r>
              <a:rPr lang="en-US" sz="2000" dirty="0" smtClean="0">
                <a:solidFill>
                  <a:schemeClr val="bg1"/>
                </a:solidFill>
              </a:rPr>
              <a:t>” center </a:t>
            </a:r>
            <a:r>
              <a:rPr lang="en-US" sz="2000" dirty="0" err="1" smtClean="0">
                <a:solidFill>
                  <a:schemeClr val="bg1"/>
                </a:solidFill>
              </a:rPr>
              <a:t>specializované</a:t>
            </a:r>
            <a:r>
              <a:rPr lang="en-US" sz="2000" dirty="0" smtClean="0">
                <a:solidFill>
                  <a:schemeClr val="bg1"/>
                </a:solidFill>
              </a:rPr>
              <a:t> (</a:t>
            </a:r>
            <a:r>
              <a:rPr lang="en-US" sz="2000" dirty="0" err="1" smtClean="0">
                <a:solidFill>
                  <a:schemeClr val="bg1"/>
                </a:solidFill>
              </a:rPr>
              <a:t>nákladné</a:t>
            </a:r>
            <a:r>
              <a:rPr lang="en-US" sz="2000" dirty="0" smtClean="0">
                <a:solidFill>
                  <a:schemeClr val="bg1"/>
                </a:solidFill>
              </a:rPr>
              <a:t>) </a:t>
            </a:r>
            <a:r>
              <a:rPr lang="en-US" sz="2000" dirty="0" err="1" smtClean="0">
                <a:solidFill>
                  <a:schemeClr val="bg1"/>
                </a:solidFill>
              </a:rPr>
              <a:t>péče</a:t>
            </a:r>
            <a:endParaRPr lang="en-US" sz="2000" dirty="0" smtClean="0">
              <a:solidFill>
                <a:schemeClr val="bg1"/>
              </a:solidFill>
            </a:endParaRPr>
          </a:p>
          <a:p>
            <a:pPr lvl="1"/>
            <a:r>
              <a:rPr lang="en-US" sz="2000" dirty="0" err="1" smtClean="0">
                <a:solidFill>
                  <a:schemeClr val="bg1"/>
                </a:solidFill>
              </a:rPr>
              <a:t>Kontrola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nad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rozpočtem</a:t>
            </a:r>
            <a:r>
              <a:rPr lang="en-US" sz="2000" dirty="0" smtClean="0">
                <a:solidFill>
                  <a:schemeClr val="bg1"/>
                </a:solidFill>
              </a:rPr>
              <a:t> + </a:t>
            </a:r>
            <a:r>
              <a:rPr lang="en-US" sz="2000" dirty="0" err="1" smtClean="0">
                <a:solidFill>
                  <a:schemeClr val="bg1"/>
                </a:solidFill>
              </a:rPr>
              <a:t>indikátory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kvality</a:t>
            </a:r>
            <a:endParaRPr lang="en-US" sz="2000" dirty="0" smtClean="0">
              <a:solidFill>
                <a:schemeClr val="bg1"/>
              </a:solidFill>
            </a:endParaRPr>
          </a:p>
          <a:p>
            <a:pPr lvl="1"/>
            <a:r>
              <a:rPr lang="en-US" sz="2000" dirty="0" err="1" smtClean="0">
                <a:solidFill>
                  <a:schemeClr val="bg1"/>
                </a:solidFill>
              </a:rPr>
              <a:t>Sledování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terapie</a:t>
            </a:r>
            <a:r>
              <a:rPr lang="en-US" sz="2000" dirty="0" smtClean="0">
                <a:solidFill>
                  <a:schemeClr val="bg1"/>
                </a:solidFill>
              </a:rPr>
              <a:t> v </a:t>
            </a:r>
            <a:r>
              <a:rPr lang="en-US" sz="2000" dirty="0" err="1" smtClean="0">
                <a:solidFill>
                  <a:schemeClr val="bg1"/>
                </a:solidFill>
              </a:rPr>
              <a:t>registrech</a:t>
            </a:r>
            <a:endParaRPr lang="en-US" sz="2000" dirty="0" smtClean="0">
              <a:solidFill>
                <a:schemeClr val="bg1"/>
              </a:solidFill>
            </a:endParaRPr>
          </a:p>
          <a:p>
            <a:pPr lvl="1"/>
            <a:r>
              <a:rPr lang="en-US" sz="2000" dirty="0" err="1" smtClean="0">
                <a:solidFill>
                  <a:schemeClr val="bg1"/>
                </a:solidFill>
              </a:rPr>
              <a:t>Pružná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reakce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na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potřebu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léčbu</a:t>
            </a:r>
            <a:r>
              <a:rPr lang="en-US" sz="2000" dirty="0" smtClean="0">
                <a:solidFill>
                  <a:schemeClr val="bg1"/>
                </a:solidFill>
              </a:rPr>
              <a:t> (v </a:t>
            </a:r>
            <a:r>
              <a:rPr lang="en-US" sz="2000" dirty="0" err="1">
                <a:solidFill>
                  <a:schemeClr val="bg1"/>
                </a:solidFill>
              </a:rPr>
              <a:t>č</a:t>
            </a:r>
            <a:r>
              <a:rPr lang="en-US" sz="2000" dirty="0" err="1" smtClean="0">
                <a:solidFill>
                  <a:schemeClr val="bg1"/>
                </a:solidFill>
              </a:rPr>
              <a:t>ase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i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místě</a:t>
            </a:r>
            <a:r>
              <a:rPr lang="en-US" sz="2000" dirty="0" smtClean="0">
                <a:solidFill>
                  <a:schemeClr val="bg1"/>
                </a:solidFill>
              </a:rPr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049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080604_PPT_Template_3">
  <a:themeElements>
    <a:clrScheme name="">
      <a:dk1>
        <a:srgbClr val="000000"/>
      </a:dk1>
      <a:lt1>
        <a:srgbClr val="FFFFFF"/>
      </a:lt1>
      <a:dk2>
        <a:srgbClr val="005CAB"/>
      </a:dk2>
      <a:lt2>
        <a:srgbClr val="808080"/>
      </a:lt2>
      <a:accent1>
        <a:srgbClr val="4F91CD"/>
      </a:accent1>
      <a:accent2>
        <a:srgbClr val="000099"/>
      </a:accent2>
      <a:accent3>
        <a:srgbClr val="FFFFFF"/>
      </a:accent3>
      <a:accent4>
        <a:srgbClr val="000000"/>
      </a:accent4>
      <a:accent5>
        <a:srgbClr val="B2C7E3"/>
      </a:accent5>
      <a:accent6>
        <a:srgbClr val="00008A"/>
      </a:accent6>
      <a:hlink>
        <a:srgbClr val="CCCCFF"/>
      </a:hlink>
      <a:folHlink>
        <a:srgbClr val="FFCC00"/>
      </a:folHlink>
    </a:clrScheme>
    <a:fontScheme name="080604_PPT_Template_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80604_PPT_Template_3 1">
        <a:dk1>
          <a:srgbClr val="000000"/>
        </a:dk1>
        <a:lt1>
          <a:srgbClr val="FFFFFF"/>
        </a:lt1>
        <a:dk2>
          <a:srgbClr val="005CAB"/>
        </a:dk2>
        <a:lt2>
          <a:srgbClr val="808080"/>
        </a:lt2>
        <a:accent1>
          <a:srgbClr val="4F91CD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B2C7E3"/>
        </a:accent5>
        <a:accent6>
          <a:srgbClr val="00008A"/>
        </a:accent6>
        <a:hlink>
          <a:srgbClr val="CCCCFF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080604_PPT_Template_3">
  <a:themeElements>
    <a:clrScheme name="">
      <a:dk1>
        <a:srgbClr val="000000"/>
      </a:dk1>
      <a:lt1>
        <a:srgbClr val="FFFFFF"/>
      </a:lt1>
      <a:dk2>
        <a:srgbClr val="005CAB"/>
      </a:dk2>
      <a:lt2>
        <a:srgbClr val="808080"/>
      </a:lt2>
      <a:accent1>
        <a:srgbClr val="4F91CD"/>
      </a:accent1>
      <a:accent2>
        <a:srgbClr val="000099"/>
      </a:accent2>
      <a:accent3>
        <a:srgbClr val="FFFFFF"/>
      </a:accent3>
      <a:accent4>
        <a:srgbClr val="000000"/>
      </a:accent4>
      <a:accent5>
        <a:srgbClr val="B2C7E3"/>
      </a:accent5>
      <a:accent6>
        <a:srgbClr val="00008A"/>
      </a:accent6>
      <a:hlink>
        <a:srgbClr val="CCCCFF"/>
      </a:hlink>
      <a:folHlink>
        <a:srgbClr val="FFCC00"/>
      </a:folHlink>
    </a:clrScheme>
    <a:fontScheme name="080604_PPT_Template_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80604_PPT_Template_3 1">
        <a:dk1>
          <a:srgbClr val="000000"/>
        </a:dk1>
        <a:lt1>
          <a:srgbClr val="FFFFFF"/>
        </a:lt1>
        <a:dk2>
          <a:srgbClr val="005CAB"/>
        </a:dk2>
        <a:lt2>
          <a:srgbClr val="808080"/>
        </a:lt2>
        <a:accent1>
          <a:srgbClr val="4F91CD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B2C7E3"/>
        </a:accent5>
        <a:accent6>
          <a:srgbClr val="00008A"/>
        </a:accent6>
        <a:hlink>
          <a:srgbClr val="CCCCFF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6111</TotalTime>
  <Words>424</Words>
  <Application>Microsoft Macintosh PowerPoint</Application>
  <PresentationFormat>On-screen Show (4:3)</PresentationFormat>
  <Paragraphs>72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Motiv sady Office</vt:lpstr>
      <vt:lpstr>Vlastní návrh</vt:lpstr>
      <vt:lpstr>080604_PPT_Template_3</vt:lpstr>
      <vt:lpstr>1_080604_PPT_Template_3</vt:lpstr>
      <vt:lpstr>Centrová léčba roku 2014 - několik poznámek</vt:lpstr>
      <vt:lpstr>Hlavní výzvy zdravotnictví ČR</vt:lpstr>
      <vt:lpstr>TYPY LÉČIV V NEMOCNICI</vt:lpstr>
      <vt:lpstr>Struktura nákladů</vt:lpstr>
      <vt:lpstr>PowerPoint Presentation</vt:lpstr>
      <vt:lpstr>Dostupnost biologické léčby je v ČR stále velmi nízká – příklad anti-TNF</vt:lpstr>
      <vt:lpstr>SOUČASNÁ SITUACE (DILEMA)</vt:lpstr>
      <vt:lpstr>Problémy…</vt:lpstr>
      <vt:lpstr>Nutná změna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Možnosti úspor při časnější generické penetraci</dc:title>
  <dc:creator>Tomas</dc:creator>
  <cp:lastModifiedBy>Tomas Dolezal</cp:lastModifiedBy>
  <cp:revision>275</cp:revision>
  <dcterms:created xsi:type="dcterms:W3CDTF">2010-07-15T18:30:50Z</dcterms:created>
  <dcterms:modified xsi:type="dcterms:W3CDTF">2014-04-23T06:33:19Z</dcterms:modified>
</cp:coreProperties>
</file>